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6" r:id="rId2"/>
    <p:sldId id="293" r:id="rId3"/>
    <p:sldId id="288" r:id="rId4"/>
    <p:sldId id="295" r:id="rId5"/>
    <p:sldId id="296" r:id="rId6"/>
    <p:sldId id="299" r:id="rId7"/>
    <p:sldId id="302" r:id="rId8"/>
    <p:sldId id="362" r:id="rId9"/>
    <p:sldId id="360" r:id="rId10"/>
    <p:sldId id="306" r:id="rId11"/>
    <p:sldId id="365" r:id="rId12"/>
    <p:sldId id="309" r:id="rId13"/>
    <p:sldId id="366" r:id="rId14"/>
    <p:sldId id="367" r:id="rId15"/>
    <p:sldId id="368" r:id="rId16"/>
    <p:sldId id="369" r:id="rId17"/>
    <p:sldId id="271" r:id="rId18"/>
    <p:sldId id="361" r:id="rId19"/>
    <p:sldId id="275" r:id="rId20"/>
    <p:sldId id="349" r:id="rId21"/>
    <p:sldId id="35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B3A9EB-A056-424D-B0F1-4AD70284051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45C07803-C2E3-4439-89D1-F4077C255F09}">
      <dgm:prSet custT="1"/>
      <dgm:spPr/>
      <dgm:t>
        <a:bodyPr/>
        <a:lstStyle/>
        <a:p>
          <a:pPr rtl="0"/>
          <a:r>
            <a:rPr lang="en-IN" sz="2400" b="1" i="0" dirty="0" smtClean="0">
              <a:solidFill>
                <a:srgbClr val="FFC000"/>
              </a:solidFill>
              <a:latin typeface="Arial" pitchFamily="34" charset="0"/>
              <a:cs typeface="Arial" pitchFamily="34" charset="0"/>
            </a:rPr>
            <a:t>The Dow Fire &amp; Explosion Index (FEI) provides a simple method to help determine the areas of greatest loss potential in a particular process.</a:t>
          </a:r>
          <a:endParaRPr lang="en-IN" sz="2400" b="1" dirty="0">
            <a:solidFill>
              <a:srgbClr val="FFC000"/>
            </a:solidFill>
            <a:latin typeface="Arial" pitchFamily="34" charset="0"/>
            <a:cs typeface="Arial" pitchFamily="34" charset="0"/>
          </a:endParaRPr>
        </a:p>
      </dgm:t>
    </dgm:pt>
    <dgm:pt modelId="{402FEE63-8FEE-4F06-933B-09F8580655FC}" type="parTrans" cxnId="{F25598D9-666D-4578-8E59-1122E8E797EF}">
      <dgm:prSet/>
      <dgm:spPr/>
      <dgm:t>
        <a:bodyPr/>
        <a:lstStyle/>
        <a:p>
          <a:endParaRPr lang="en-IN"/>
        </a:p>
      </dgm:t>
    </dgm:pt>
    <dgm:pt modelId="{A0A6C439-BBB3-4D6E-8595-B1A9B6710213}" type="sibTrans" cxnId="{F25598D9-666D-4578-8E59-1122E8E797EF}">
      <dgm:prSet/>
      <dgm:spPr/>
      <dgm:t>
        <a:bodyPr/>
        <a:lstStyle/>
        <a:p>
          <a:endParaRPr lang="en-IN"/>
        </a:p>
      </dgm:t>
    </dgm:pt>
    <dgm:pt modelId="{10F92D52-6AE1-440F-8461-5709C582A5A6}">
      <dgm:prSet custT="1"/>
      <dgm:spPr/>
      <dgm:t>
        <a:bodyPr/>
        <a:lstStyle/>
        <a:p>
          <a:pPr algn="ctr" rtl="0"/>
          <a:r>
            <a:rPr lang="en-IN" sz="2400" b="1" i="0" dirty="0" smtClean="0">
              <a:solidFill>
                <a:srgbClr val="FFC000"/>
              </a:solidFill>
              <a:latin typeface="Arial" pitchFamily="34" charset="0"/>
              <a:cs typeface="Arial" pitchFamily="34" charset="0"/>
            </a:rPr>
            <a:t>It also enables one to predict the physical damage that would occur in the event of an incident.</a:t>
          </a:r>
          <a:endParaRPr lang="en-IN" sz="2400" b="1" dirty="0">
            <a:solidFill>
              <a:srgbClr val="FFC000"/>
            </a:solidFill>
            <a:latin typeface="Arial" pitchFamily="34" charset="0"/>
            <a:cs typeface="Arial" pitchFamily="34" charset="0"/>
          </a:endParaRPr>
        </a:p>
      </dgm:t>
    </dgm:pt>
    <dgm:pt modelId="{34A716E0-DC5E-436C-A2B1-5AE333B4C26F}" type="parTrans" cxnId="{184EE89B-B6AA-4DAF-974A-240A475C3C3E}">
      <dgm:prSet/>
      <dgm:spPr/>
      <dgm:t>
        <a:bodyPr/>
        <a:lstStyle/>
        <a:p>
          <a:endParaRPr lang="en-IN"/>
        </a:p>
      </dgm:t>
    </dgm:pt>
    <dgm:pt modelId="{574C9797-1C1B-40D2-A820-06FDA58D4FAB}" type="sibTrans" cxnId="{184EE89B-B6AA-4DAF-974A-240A475C3C3E}">
      <dgm:prSet/>
      <dgm:spPr/>
      <dgm:t>
        <a:bodyPr/>
        <a:lstStyle/>
        <a:p>
          <a:endParaRPr lang="en-IN"/>
        </a:p>
      </dgm:t>
    </dgm:pt>
    <dgm:pt modelId="{682815C6-13F9-4192-87B2-1E105AAD3016}">
      <dgm:prSet custT="1"/>
      <dgm:spPr/>
      <dgm:t>
        <a:bodyPr/>
        <a:lstStyle/>
        <a:p>
          <a:pPr algn="ctr" rtl="0"/>
          <a:r>
            <a:rPr lang="en-IN" sz="2400" b="1" i="0" dirty="0" smtClean="0">
              <a:solidFill>
                <a:srgbClr val="FFC000"/>
              </a:solidFill>
              <a:latin typeface="Arial" pitchFamily="34" charset="0"/>
              <a:cs typeface="Arial" pitchFamily="34" charset="0"/>
            </a:rPr>
            <a:t>Absolute measures of risk are very difficult to determine, but the FEI system will provide a method of ranking one hazard relative to another. </a:t>
          </a:r>
          <a:endParaRPr lang="en-IN" sz="2400" b="1" dirty="0">
            <a:solidFill>
              <a:srgbClr val="FFC000"/>
            </a:solidFill>
            <a:latin typeface="Arial" pitchFamily="34" charset="0"/>
            <a:cs typeface="Arial" pitchFamily="34" charset="0"/>
          </a:endParaRPr>
        </a:p>
      </dgm:t>
    </dgm:pt>
    <dgm:pt modelId="{2803A6FB-9199-4CFE-A705-31B404A04509}" type="parTrans" cxnId="{70BF5E77-FED7-47A6-893B-11A822028C8F}">
      <dgm:prSet/>
      <dgm:spPr/>
      <dgm:t>
        <a:bodyPr/>
        <a:lstStyle/>
        <a:p>
          <a:endParaRPr lang="en-IN"/>
        </a:p>
      </dgm:t>
    </dgm:pt>
    <dgm:pt modelId="{71A197D2-1D30-4634-B877-A38A8AC3236A}" type="sibTrans" cxnId="{70BF5E77-FED7-47A6-893B-11A822028C8F}">
      <dgm:prSet/>
      <dgm:spPr/>
      <dgm:t>
        <a:bodyPr/>
        <a:lstStyle/>
        <a:p>
          <a:endParaRPr lang="en-IN"/>
        </a:p>
      </dgm:t>
    </dgm:pt>
    <dgm:pt modelId="{CBAC24B6-3D8A-47D4-A8A9-B3A9917F86E6}" type="pres">
      <dgm:prSet presAssocID="{5AB3A9EB-A056-424D-B0F1-4AD70284051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2E52BE52-845D-45CC-8370-7F04E7A5AB53}" type="pres">
      <dgm:prSet presAssocID="{45C07803-C2E3-4439-89D1-F4077C255F09}" presName="linNode" presStyleCnt="0"/>
      <dgm:spPr/>
    </dgm:pt>
    <dgm:pt modelId="{10DCFBBE-2AFC-480A-B802-D537E6DE9CFF}" type="pres">
      <dgm:prSet presAssocID="{45C07803-C2E3-4439-89D1-F4077C255F09}" presName="parentText" presStyleLbl="node1" presStyleIdx="0" presStyleCnt="3" custScaleX="277778" custScaleY="71239" custLinFactNeighborX="-136" custLinFactNeighborY="2872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736DF7A-13D5-446A-9E17-E634A1C79F41}" type="pres">
      <dgm:prSet presAssocID="{A0A6C439-BBB3-4D6E-8595-B1A9B6710213}" presName="sp" presStyleCnt="0"/>
      <dgm:spPr/>
    </dgm:pt>
    <dgm:pt modelId="{B54D1ABB-1A99-48AC-AE3B-C624C674C3DC}" type="pres">
      <dgm:prSet presAssocID="{10F92D52-6AE1-440F-8461-5709C582A5A6}" presName="linNode" presStyleCnt="0"/>
      <dgm:spPr/>
    </dgm:pt>
    <dgm:pt modelId="{D74B36C3-2EF3-4AC4-B7F6-48E870AF6CF1}" type="pres">
      <dgm:prSet presAssocID="{10F92D52-6AE1-440F-8461-5709C582A5A6}" presName="parentText" presStyleLbl="node1" presStyleIdx="1" presStyleCnt="3" custScaleX="277778" custScaleY="76681" custLinFactNeighborX="-136" custLinFactNeighborY="54545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8B2BE91-52FA-4364-9FD4-F252A4720DC8}" type="pres">
      <dgm:prSet presAssocID="{574C9797-1C1B-40D2-A820-06FDA58D4FAB}" presName="sp" presStyleCnt="0"/>
      <dgm:spPr/>
    </dgm:pt>
    <dgm:pt modelId="{BF8A1CD1-F3CF-45DB-975B-EAFD85B566D4}" type="pres">
      <dgm:prSet presAssocID="{682815C6-13F9-4192-87B2-1E105AAD3016}" presName="linNode" presStyleCnt="0"/>
      <dgm:spPr/>
    </dgm:pt>
    <dgm:pt modelId="{2AA7CCEB-1D37-4D39-BF71-4B4CEADCB16B}" type="pres">
      <dgm:prSet presAssocID="{682815C6-13F9-4192-87B2-1E105AAD3016}" presName="parentText" presStyleLbl="node1" presStyleIdx="2" presStyleCnt="3" custScaleX="277778" custScaleY="57135" custLinFactNeighborX="2327" custLinFactNeighborY="-84778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7B169119-4D13-4E94-B55D-3B509AF6D64E}" type="presOf" srcId="{10F92D52-6AE1-440F-8461-5709C582A5A6}" destId="{D74B36C3-2EF3-4AC4-B7F6-48E870AF6CF1}" srcOrd="0" destOrd="0" presId="urn:microsoft.com/office/officeart/2005/8/layout/vList5"/>
    <dgm:cxn modelId="{F25598D9-666D-4578-8E59-1122E8E797EF}" srcId="{5AB3A9EB-A056-424D-B0F1-4AD702840513}" destId="{45C07803-C2E3-4439-89D1-F4077C255F09}" srcOrd="0" destOrd="0" parTransId="{402FEE63-8FEE-4F06-933B-09F8580655FC}" sibTransId="{A0A6C439-BBB3-4D6E-8595-B1A9B6710213}"/>
    <dgm:cxn modelId="{70BF5E77-FED7-47A6-893B-11A822028C8F}" srcId="{5AB3A9EB-A056-424D-B0F1-4AD702840513}" destId="{682815C6-13F9-4192-87B2-1E105AAD3016}" srcOrd="2" destOrd="0" parTransId="{2803A6FB-9199-4CFE-A705-31B404A04509}" sibTransId="{71A197D2-1D30-4634-B877-A38A8AC3236A}"/>
    <dgm:cxn modelId="{84742D50-1E50-4A9B-8335-264CCE12A1A6}" type="presOf" srcId="{45C07803-C2E3-4439-89D1-F4077C255F09}" destId="{10DCFBBE-2AFC-480A-B802-D537E6DE9CFF}" srcOrd="0" destOrd="0" presId="urn:microsoft.com/office/officeart/2005/8/layout/vList5"/>
    <dgm:cxn modelId="{184EE89B-B6AA-4DAF-974A-240A475C3C3E}" srcId="{5AB3A9EB-A056-424D-B0F1-4AD702840513}" destId="{10F92D52-6AE1-440F-8461-5709C582A5A6}" srcOrd="1" destOrd="0" parTransId="{34A716E0-DC5E-436C-A2B1-5AE333B4C26F}" sibTransId="{574C9797-1C1B-40D2-A820-06FDA58D4FAB}"/>
    <dgm:cxn modelId="{9AEECA97-BFD2-481A-BF72-D3F5E7903F92}" type="presOf" srcId="{5AB3A9EB-A056-424D-B0F1-4AD702840513}" destId="{CBAC24B6-3D8A-47D4-A8A9-B3A9917F86E6}" srcOrd="0" destOrd="0" presId="urn:microsoft.com/office/officeart/2005/8/layout/vList5"/>
    <dgm:cxn modelId="{0838823D-45D2-4B35-80E5-140B5CF60272}" type="presOf" srcId="{682815C6-13F9-4192-87B2-1E105AAD3016}" destId="{2AA7CCEB-1D37-4D39-BF71-4B4CEADCB16B}" srcOrd="0" destOrd="0" presId="urn:microsoft.com/office/officeart/2005/8/layout/vList5"/>
    <dgm:cxn modelId="{806A8F2B-9B27-4D8B-9163-A289D323D567}" type="presParOf" srcId="{CBAC24B6-3D8A-47D4-A8A9-B3A9917F86E6}" destId="{2E52BE52-845D-45CC-8370-7F04E7A5AB53}" srcOrd="0" destOrd="0" presId="urn:microsoft.com/office/officeart/2005/8/layout/vList5"/>
    <dgm:cxn modelId="{14ABC3F9-6BC8-42F9-BEAF-2D756830B39B}" type="presParOf" srcId="{2E52BE52-845D-45CC-8370-7F04E7A5AB53}" destId="{10DCFBBE-2AFC-480A-B802-D537E6DE9CFF}" srcOrd="0" destOrd="0" presId="urn:microsoft.com/office/officeart/2005/8/layout/vList5"/>
    <dgm:cxn modelId="{A9080BF2-EDB3-4CEE-AAD9-6F0E0BB1412C}" type="presParOf" srcId="{CBAC24B6-3D8A-47D4-A8A9-B3A9917F86E6}" destId="{7736DF7A-13D5-446A-9E17-E634A1C79F41}" srcOrd="1" destOrd="0" presId="urn:microsoft.com/office/officeart/2005/8/layout/vList5"/>
    <dgm:cxn modelId="{F7298A23-AA15-4789-9BD4-A7E64EB8A112}" type="presParOf" srcId="{CBAC24B6-3D8A-47D4-A8A9-B3A9917F86E6}" destId="{B54D1ABB-1A99-48AC-AE3B-C624C674C3DC}" srcOrd="2" destOrd="0" presId="urn:microsoft.com/office/officeart/2005/8/layout/vList5"/>
    <dgm:cxn modelId="{1C8CEFC8-B24F-47F2-A659-44463158AE06}" type="presParOf" srcId="{B54D1ABB-1A99-48AC-AE3B-C624C674C3DC}" destId="{D74B36C3-2EF3-4AC4-B7F6-48E870AF6CF1}" srcOrd="0" destOrd="0" presId="urn:microsoft.com/office/officeart/2005/8/layout/vList5"/>
    <dgm:cxn modelId="{3614A54C-6E00-455D-A65F-917642FCAA2E}" type="presParOf" srcId="{CBAC24B6-3D8A-47D4-A8A9-B3A9917F86E6}" destId="{F8B2BE91-52FA-4364-9FD4-F252A4720DC8}" srcOrd="3" destOrd="0" presId="urn:microsoft.com/office/officeart/2005/8/layout/vList5"/>
    <dgm:cxn modelId="{9F6BF2F6-A569-473C-89CE-2797DC79D116}" type="presParOf" srcId="{CBAC24B6-3D8A-47D4-A8A9-B3A9917F86E6}" destId="{BF8A1CD1-F3CF-45DB-975B-EAFD85B566D4}" srcOrd="4" destOrd="0" presId="urn:microsoft.com/office/officeart/2005/8/layout/vList5"/>
    <dgm:cxn modelId="{24BDDC28-DC01-4D5C-B7E8-9526098E2204}" type="presParOf" srcId="{BF8A1CD1-F3CF-45DB-975B-EAFD85B566D4}" destId="{2AA7CCEB-1D37-4D39-BF71-4B4CEADCB16B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DCFBBE-2AFC-480A-B802-D537E6DE9CFF}">
      <dsp:nvSpPr>
        <dsp:cNvPr id="0" name=""/>
        <dsp:cNvSpPr/>
      </dsp:nvSpPr>
      <dsp:spPr>
        <a:xfrm>
          <a:off x="7869" y="125780"/>
          <a:ext cx="8057026" cy="117865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b="1" kern="1200" dirty="0" smtClean="0">
              <a:solidFill>
                <a:srgbClr val="FFFF00"/>
              </a:solidFill>
            </a:rPr>
            <a:t>Within the past two decades, there has been a large growth in the healthcare facilities</a:t>
          </a:r>
          <a:endParaRPr lang="en-IN" sz="2000" b="1" kern="1200" dirty="0">
            <a:solidFill>
              <a:srgbClr val="FFFF00"/>
            </a:solidFill>
          </a:endParaRPr>
        </a:p>
      </dsp:txBody>
      <dsp:txXfrm>
        <a:off x="7869" y="125780"/>
        <a:ext cx="8057026" cy="1178654"/>
      </dsp:txXfrm>
    </dsp:sp>
    <dsp:sp modelId="{D74B36C3-2EF3-4AC4-B7F6-48E870AF6CF1}">
      <dsp:nvSpPr>
        <dsp:cNvPr id="0" name=""/>
        <dsp:cNvSpPr/>
      </dsp:nvSpPr>
      <dsp:spPr>
        <a:xfrm>
          <a:off x="7869" y="1314295"/>
          <a:ext cx="8057026" cy="12686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b="1" kern="1200" dirty="0" smtClean="0">
              <a:solidFill>
                <a:srgbClr val="FFFF00"/>
              </a:solidFill>
            </a:rPr>
            <a:t>These services can occur in a variety of work settings, including hospitals, clinics, dental offices, out-patient surgery centres, birthing centres, emergency medical care, home healthcare and nursing homes</a:t>
          </a:r>
          <a:r>
            <a:rPr lang="en-IN" sz="2000" kern="1200" dirty="0" smtClean="0">
              <a:solidFill>
                <a:srgbClr val="FFFF00"/>
              </a:solidFill>
            </a:rPr>
            <a:t>.</a:t>
          </a:r>
          <a:endParaRPr lang="en-IN" sz="2000" kern="1200" dirty="0">
            <a:solidFill>
              <a:srgbClr val="FFFF00"/>
            </a:solidFill>
          </a:endParaRPr>
        </a:p>
      </dsp:txBody>
      <dsp:txXfrm>
        <a:off x="7869" y="1314295"/>
        <a:ext cx="8057026" cy="1268693"/>
      </dsp:txXfrm>
    </dsp:sp>
    <dsp:sp modelId="{2B5D1E6D-255B-4F37-B516-D7C5905E67EE}">
      <dsp:nvSpPr>
        <dsp:cNvPr id="0" name=""/>
        <dsp:cNvSpPr/>
      </dsp:nvSpPr>
      <dsp:spPr>
        <a:xfrm>
          <a:off x="0" y="2611827"/>
          <a:ext cx="8057026" cy="151686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b="1" kern="1200" dirty="0" smtClean="0">
              <a:solidFill>
                <a:srgbClr val="FFFF00"/>
              </a:solidFill>
            </a:rPr>
            <a:t>Healthcare workers face a number of serious safety and health hazards. They include blood borne pathogens, biological hazards, potential chemical and drug exposures, ergonomic hazards and </a:t>
          </a:r>
          <a:r>
            <a:rPr lang="en-IN" sz="2000" b="1" kern="1200" dirty="0" err="1" smtClean="0">
              <a:solidFill>
                <a:srgbClr val="FFFF00"/>
              </a:solidFill>
            </a:rPr>
            <a:t>and</a:t>
          </a:r>
          <a:r>
            <a:rPr lang="en-IN" sz="2000" b="1" kern="1200" dirty="0" smtClean="0">
              <a:solidFill>
                <a:srgbClr val="FFFF00"/>
              </a:solidFill>
            </a:rPr>
            <a:t> radioactive material and x-ray hazards.</a:t>
          </a:r>
          <a:endParaRPr lang="en-IN" sz="2000" b="1" kern="1200" dirty="0">
            <a:solidFill>
              <a:srgbClr val="FFFF00"/>
            </a:solidFill>
          </a:endParaRPr>
        </a:p>
      </dsp:txBody>
      <dsp:txXfrm>
        <a:off x="0" y="2611827"/>
        <a:ext cx="8057026" cy="1516869"/>
      </dsp:txXfrm>
    </dsp:sp>
    <dsp:sp modelId="{2AA7CCEB-1D37-4D39-BF71-4B4CEADCB16B}">
      <dsp:nvSpPr>
        <dsp:cNvPr id="0" name=""/>
        <dsp:cNvSpPr/>
      </dsp:nvSpPr>
      <dsp:spPr>
        <a:xfrm>
          <a:off x="3934" y="4215111"/>
          <a:ext cx="8057026" cy="128287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000" b="1" kern="1200" dirty="0" smtClean="0">
              <a:solidFill>
                <a:srgbClr val="FFFF00"/>
              </a:solidFill>
            </a:rPr>
            <a:t>More workers are injured in the healthcare and social assistance industry sector than any other. This industry has one of the highest rates of work related injuries and illnesses. </a:t>
          </a:r>
          <a:endParaRPr lang="en-IN" sz="2000" b="1" kern="1200" dirty="0">
            <a:solidFill>
              <a:srgbClr val="FFFF00"/>
            </a:solidFill>
          </a:endParaRPr>
        </a:p>
      </dsp:txBody>
      <dsp:txXfrm>
        <a:off x="3934" y="4215111"/>
        <a:ext cx="8057026" cy="12828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D8F191-2371-4E77-99E1-E459C9FA60B3}" type="datetimeFigureOut">
              <a:rPr lang="en-IN" smtClean="0"/>
              <a:pPr/>
              <a:t>09-04-2020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519BA-1975-4303-8E47-8BE204D89953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B201A-EC6A-43BF-9C10-86D37F4CC843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24EB1-A394-4C87-881D-D6C74D228DA1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069FDF-A4EA-4542-957F-D8564D83A3AF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C8D31-5E0F-4B5D-84B6-C86EB7C0CEF9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089ED2-60CC-4A0B-A1B5-274659204254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2507E-8F0D-41A4-8103-368F58700E09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6AE06-07BF-448C-B793-89FEACB8659A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F8D9C-969A-457C-BBED-2F440EA35D2B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C16BA-A03F-44F9-9583-F87F59E6C818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88EDF-79D4-4EAD-873A-7B0D7ABEA248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703D3-7853-4B9A-9C54-74E32CF99B56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0F760BE-C0C6-44D3-A129-365524449B49}" type="datetime1">
              <a:rPr lang="en-IN" smtClean="0"/>
              <a:pPr/>
              <a:t>09-04-2020</a:t>
            </a:fld>
            <a:endParaRPr lang="en-I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IN" smtClean="0"/>
              <a:t>Prof. R Saravanan, AU</a:t>
            </a:r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AED296-CA60-42F7-B068-61C176AC6096}" type="slidenum">
              <a:rPr lang="en-IN" smtClean="0"/>
              <a:pPr/>
              <a:t>‹#›</a:t>
            </a:fld>
            <a:endParaRPr lang="en-IN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99592" y="1340768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Fire &amp; Explosion Index</a:t>
            </a:r>
            <a:endParaRPr lang="en-IN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7" name="Picture 3" descr="C:\Users\Guest1\Desktop\au logo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571876"/>
            <a:ext cx="1224136" cy="100481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714480" y="4572008"/>
            <a:ext cx="58052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Dr. R. </a:t>
            </a:r>
            <a:r>
              <a:rPr lang="en-US" sz="32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Saravanan</a:t>
            </a:r>
            <a:r>
              <a:rPr 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M.E., DIS, </a:t>
            </a:r>
            <a:r>
              <a:rPr lang="en-US" sz="2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Ph.D</a:t>
            </a:r>
            <a:endParaRPr lang="en-US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en-US" sz="2200" b="1" dirty="0" smtClean="0">
                <a:solidFill>
                  <a:srgbClr val="FFC000"/>
                </a:solidFill>
                <a:latin typeface="+mj-lt"/>
              </a:rPr>
              <a:t>Professor</a:t>
            </a:r>
          </a:p>
          <a:p>
            <a:pPr algn="ctr"/>
            <a:r>
              <a:rPr lang="en-US" sz="2200" b="1" dirty="0" smtClean="0">
                <a:solidFill>
                  <a:srgbClr val="FFC000"/>
                </a:solidFill>
                <a:latin typeface="+mj-lt"/>
              </a:rPr>
              <a:t>Department of Chemical Engineering</a:t>
            </a:r>
          </a:p>
          <a:p>
            <a:pPr algn="ctr"/>
            <a:r>
              <a:rPr lang="en-US" sz="2200" b="1" dirty="0" err="1" smtClean="0">
                <a:solidFill>
                  <a:srgbClr val="FFC000"/>
                </a:solidFill>
                <a:latin typeface="+mj-lt"/>
              </a:rPr>
              <a:t>Annamalai</a:t>
            </a:r>
            <a:r>
              <a:rPr lang="en-US" sz="2200" b="1" dirty="0" smtClean="0">
                <a:solidFill>
                  <a:srgbClr val="FFC000"/>
                </a:solidFill>
                <a:latin typeface="+mj-lt"/>
              </a:rPr>
              <a:t> University</a:t>
            </a:r>
            <a:endParaRPr lang="en-IN" sz="2200" b="1" dirty="0">
              <a:solidFill>
                <a:srgbClr val="FFC00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620688"/>
            <a:ext cx="7851648" cy="864096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What does the F &amp; EI Consists of?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57158" y="3286124"/>
            <a:ext cx="8429684" cy="2857520"/>
          </a:xfrm>
          <a:prstGeom prst="rect">
            <a:avLst/>
          </a:prstGeom>
        </p:spPr>
        <p:txBody>
          <a:bodyPr vert="horz" lIns="0" rIns="18288">
            <a:normAutofit fontScale="92500" lnSpcReduction="20000"/>
          </a:bodyPr>
          <a:lstStyle/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en-US" sz="3600" b="0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v"/>
              <a:defRPr/>
            </a:pP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US" sz="3600" b="1" dirty="0" smtClean="0">
                <a:solidFill>
                  <a:srgbClr val="FFC000"/>
                </a:solidFill>
              </a:rPr>
              <a:t>6 General Process Hazards </a:t>
            </a:r>
            <a:r>
              <a:rPr lang="en-US" sz="3600" b="1" dirty="0" smtClean="0">
                <a:solidFill>
                  <a:srgbClr val="FFFF00"/>
                </a:solidFill>
              </a:rPr>
              <a:t>(F1)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v"/>
              <a:defRPr/>
            </a:pP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12 Special Process Hazards </a:t>
            </a:r>
            <a:r>
              <a:rPr kumimoji="0" lang="en-US" sz="3600" b="1" i="0" u="none" strike="noStrike" kern="1200" cap="none" spc="0" normalizeH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(F2)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v"/>
              <a:defRPr/>
            </a:pPr>
            <a:r>
              <a:rPr lang="en-US" sz="3600" b="1" dirty="0" smtClean="0">
                <a:solidFill>
                  <a:srgbClr val="FFC000"/>
                </a:solidFill>
              </a:rPr>
              <a:t> Material Factor </a:t>
            </a:r>
            <a:r>
              <a:rPr lang="en-US" sz="3600" b="1" dirty="0" smtClean="0">
                <a:solidFill>
                  <a:srgbClr val="FFFF00"/>
                </a:solidFill>
              </a:rPr>
              <a:t>(</a:t>
            </a:r>
            <a:r>
              <a:rPr lang="en-IN" sz="3600" b="1" dirty="0" smtClean="0">
                <a:solidFill>
                  <a:srgbClr val="FFFF00"/>
                </a:solidFill>
              </a:rPr>
              <a:t>MF) </a:t>
            </a:r>
            <a:r>
              <a:rPr lang="en-IN" sz="3600" b="1" dirty="0" smtClean="0">
                <a:solidFill>
                  <a:srgbClr val="FFC000"/>
                </a:solidFill>
              </a:rPr>
              <a:t>is obtained from </a:t>
            </a:r>
            <a:r>
              <a:rPr lang="en-IN" sz="3600" b="1" i="1" dirty="0" smtClean="0">
                <a:solidFill>
                  <a:srgbClr val="FFC000"/>
                </a:solidFill>
              </a:rPr>
              <a:t>reactivity value </a:t>
            </a:r>
            <a:r>
              <a:rPr lang="en-IN" sz="3600" b="1" i="1" dirty="0" smtClean="0">
                <a:solidFill>
                  <a:srgbClr val="FFFF00"/>
                </a:solidFill>
              </a:rPr>
              <a:t>(NR) </a:t>
            </a:r>
            <a:r>
              <a:rPr lang="en-IN" sz="3600" b="1" i="1" dirty="0" smtClean="0">
                <a:solidFill>
                  <a:srgbClr val="FFC000"/>
                </a:solidFill>
              </a:rPr>
              <a:t>and flammability value </a:t>
            </a:r>
            <a:r>
              <a:rPr lang="en-IN" sz="3600" b="1" i="1" dirty="0" smtClean="0">
                <a:solidFill>
                  <a:srgbClr val="FFFF00"/>
                </a:solidFill>
              </a:rPr>
              <a:t>(NF).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buFont typeface="Wingdings" pitchFamily="2" charset="2"/>
              <a:buChar char="v"/>
              <a:defRPr/>
            </a:pPr>
            <a:endParaRPr kumimoji="0" lang="en-US" sz="3600" b="0" i="0" u="none" strike="noStrike" kern="1200" cap="none" spc="0" normalizeH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Char char="v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643050"/>
            <a:ext cx="285752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928934"/>
            <a:ext cx="2928958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utoUpdateAnimBg="0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472" y="0"/>
            <a:ext cx="7851648" cy="1368152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F &amp; EI Range</a:t>
            </a:r>
            <a:endParaRPr lang="en-US" sz="44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7854696" cy="403244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 </a:t>
            </a:r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US" dirty="0">
              <a:solidFill>
                <a:srgbClr val="FFC000"/>
              </a:solidFill>
            </a:endParaRP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3" y="1714488"/>
            <a:ext cx="713081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642918"/>
            <a:ext cx="7851648" cy="761256"/>
          </a:xfrm>
        </p:spPr>
        <p:txBody>
          <a:bodyPr>
            <a:noAutofit/>
          </a:bodyPr>
          <a:lstStyle/>
          <a:p>
            <a:pPr algn="ctr"/>
            <a:r>
              <a:rPr lang="en-US" sz="5000" dirty="0" smtClean="0">
                <a:solidFill>
                  <a:srgbClr val="FFFF00"/>
                </a:solidFill>
              </a:rPr>
              <a:t>6 General Process Hazards </a:t>
            </a:r>
            <a:endParaRPr lang="en-US" sz="5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1928802"/>
            <a:ext cx="8286808" cy="4714908"/>
          </a:xfrm>
        </p:spPr>
        <p:txBody>
          <a:bodyPr>
            <a:normAutofit fontScale="62500" lnSpcReduction="20000"/>
          </a:bodyPr>
          <a:lstStyle/>
          <a:p>
            <a:pPr marL="514350" indent="-514350" algn="l">
              <a:buClr>
                <a:schemeClr val="tx2"/>
              </a:buClr>
            </a:pPr>
            <a:r>
              <a:rPr lang="en-US" sz="5800" dirty="0" smtClean="0">
                <a:solidFill>
                  <a:srgbClr val="FFC000"/>
                </a:solidFill>
              </a:rPr>
              <a:t>1. Exothermic reactions</a:t>
            </a:r>
          </a:p>
          <a:p>
            <a:r>
              <a:rPr lang="en-US" sz="3200" dirty="0" smtClean="0">
                <a:solidFill>
                  <a:srgbClr val="FFC000"/>
                </a:solidFill>
              </a:rPr>
              <a:t>		</a:t>
            </a:r>
            <a:endParaRPr lang="en-IN" sz="3200" dirty="0" smtClean="0"/>
          </a:p>
          <a:p>
            <a:pPr algn="l">
              <a:buFont typeface="Wingdings" pitchFamily="2" charset="2"/>
              <a:buChar char="Ø"/>
            </a:pPr>
            <a:r>
              <a:rPr lang="en-IN" sz="3800" dirty="0" smtClean="0"/>
              <a:t>Mild exothermic reaction (hydrogenation, hydrolysis, </a:t>
            </a:r>
            <a:r>
              <a:rPr lang="en-IN" sz="3800" dirty="0" err="1" smtClean="0"/>
              <a:t>isomerization</a:t>
            </a:r>
            <a:r>
              <a:rPr lang="en-IN" sz="3800" dirty="0" smtClean="0"/>
              <a:t> etc.) </a:t>
            </a:r>
            <a:r>
              <a:rPr lang="en-IN" sz="3800" dirty="0" smtClean="0">
                <a:solidFill>
                  <a:srgbClr val="FFFF00"/>
                </a:solidFill>
              </a:rPr>
              <a:t>0.30</a:t>
            </a:r>
          </a:p>
          <a:p>
            <a:pPr algn="l">
              <a:buFont typeface="Wingdings" pitchFamily="2" charset="2"/>
              <a:buChar char="Ø"/>
            </a:pPr>
            <a:endParaRPr lang="en-IN" sz="3800" dirty="0" smtClean="0">
              <a:solidFill>
                <a:srgbClr val="FFFF00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n-IN" sz="3800" dirty="0" smtClean="0"/>
              <a:t>Moderate exothermic reaction (alkylation, addition </a:t>
            </a:r>
            <a:r>
              <a:rPr lang="en-IN" sz="3800" dirty="0" err="1" smtClean="0"/>
              <a:t>rxns</a:t>
            </a:r>
            <a:r>
              <a:rPr lang="en-IN" sz="3800" dirty="0" smtClean="0"/>
              <a:t>, polymerization etc.) </a:t>
            </a:r>
            <a:r>
              <a:rPr lang="en-IN" sz="3800" b="1" dirty="0" smtClean="0">
                <a:solidFill>
                  <a:srgbClr val="FFFF00"/>
                </a:solidFill>
              </a:rPr>
              <a:t>0.50</a:t>
            </a:r>
          </a:p>
          <a:p>
            <a:pPr algn="l">
              <a:buFont typeface="Wingdings" pitchFamily="2" charset="2"/>
              <a:buChar char="Ø"/>
            </a:pPr>
            <a:endParaRPr lang="en-IN" sz="3800" b="1" dirty="0" smtClean="0">
              <a:solidFill>
                <a:srgbClr val="FFFF00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n-IN" sz="3800" dirty="0" smtClean="0"/>
              <a:t>Critical to control exothermic reactions (</a:t>
            </a:r>
            <a:r>
              <a:rPr lang="en-IN" sz="3800" dirty="0" err="1" smtClean="0"/>
              <a:t>halogenation</a:t>
            </a:r>
            <a:r>
              <a:rPr lang="en-IN" sz="3800" dirty="0" smtClean="0"/>
              <a:t>) </a:t>
            </a:r>
            <a:r>
              <a:rPr lang="en-IN" sz="3800" dirty="0" smtClean="0">
                <a:solidFill>
                  <a:srgbClr val="FFFF00"/>
                </a:solidFill>
              </a:rPr>
              <a:t>1.00</a:t>
            </a:r>
          </a:p>
          <a:p>
            <a:pPr algn="l"/>
            <a:endParaRPr lang="en-IN" sz="3800" dirty="0" smtClean="0">
              <a:solidFill>
                <a:srgbClr val="FFFF00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n-IN" sz="3800" dirty="0" smtClean="0"/>
              <a:t>Particularly sensitive exothermic (nitration) </a:t>
            </a:r>
            <a:r>
              <a:rPr lang="en-IN" sz="3800" dirty="0" smtClean="0">
                <a:solidFill>
                  <a:srgbClr val="FFFF00"/>
                </a:solidFill>
              </a:rPr>
              <a:t>1.25</a:t>
            </a:r>
          </a:p>
          <a:p>
            <a:pPr marL="514350" indent="-514350" algn="l">
              <a:buClr>
                <a:schemeClr val="tx2"/>
              </a:buClr>
            </a:pPr>
            <a:endParaRPr lang="en-US" sz="3200" dirty="0" smtClean="0">
              <a:solidFill>
                <a:srgbClr val="FFC000"/>
              </a:solidFill>
            </a:endParaRPr>
          </a:p>
          <a:p>
            <a:pPr marL="514350" indent="-514350" algn="l">
              <a:buClr>
                <a:schemeClr val="tx2"/>
              </a:buClr>
            </a:pPr>
            <a:r>
              <a:rPr lang="en-US" sz="3200" dirty="0" smtClean="0">
                <a:solidFill>
                  <a:srgbClr val="FFC000"/>
                </a:solidFill>
              </a:rPr>
              <a:t> </a:t>
            </a:r>
          </a:p>
          <a:p>
            <a:pPr algn="l"/>
            <a:endParaRPr lang="en-US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714356"/>
            <a:ext cx="7851648" cy="761256"/>
          </a:xfrm>
        </p:spPr>
        <p:txBody>
          <a:bodyPr>
            <a:noAutofit/>
          </a:bodyPr>
          <a:lstStyle/>
          <a:p>
            <a:pPr algn="ctr"/>
            <a:r>
              <a:rPr lang="en-US" sz="5000" dirty="0" smtClean="0">
                <a:solidFill>
                  <a:srgbClr val="FFFF00"/>
                </a:solidFill>
              </a:rPr>
              <a:t>6 General Process Hazards </a:t>
            </a:r>
            <a:endParaRPr lang="en-US" sz="5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4348" y="2143116"/>
            <a:ext cx="7783258" cy="4214842"/>
          </a:xfrm>
        </p:spPr>
        <p:txBody>
          <a:bodyPr>
            <a:normAutofit fontScale="70000" lnSpcReduction="20000"/>
          </a:bodyPr>
          <a:lstStyle/>
          <a:p>
            <a:pPr marL="514350" indent="-514350" algn="l">
              <a:buClr>
                <a:schemeClr val="tx2"/>
              </a:buClr>
            </a:pPr>
            <a:r>
              <a:rPr lang="en-US" sz="5800" dirty="0" smtClean="0">
                <a:solidFill>
                  <a:srgbClr val="FFC000"/>
                </a:solidFill>
              </a:rPr>
              <a:t>2. Endothermic Processes</a:t>
            </a:r>
          </a:p>
          <a:p>
            <a:endParaRPr lang="en-IN" sz="2800" dirty="0" smtClean="0"/>
          </a:p>
          <a:p>
            <a:pPr algn="l">
              <a:buFont typeface="Wingdings" pitchFamily="2" charset="2"/>
              <a:buChar char="Ø"/>
            </a:pPr>
            <a:r>
              <a:rPr lang="en-IN" sz="4000" dirty="0" smtClean="0"/>
              <a:t>All endothermic processes in the reactor </a:t>
            </a:r>
            <a:r>
              <a:rPr lang="en-IN" sz="4000" dirty="0" smtClean="0">
                <a:solidFill>
                  <a:srgbClr val="FFFF00"/>
                </a:solidFill>
              </a:rPr>
              <a:t>0.20</a:t>
            </a:r>
            <a:r>
              <a:rPr lang="en-IN" sz="4000" dirty="0" smtClean="0"/>
              <a:t> </a:t>
            </a:r>
          </a:p>
          <a:p>
            <a:pPr algn="l">
              <a:buFont typeface="Wingdings" pitchFamily="2" charset="2"/>
              <a:buChar char="Ø"/>
            </a:pPr>
            <a:endParaRPr lang="en-IN" sz="4000" dirty="0" smtClean="0"/>
          </a:p>
          <a:p>
            <a:pPr algn="l">
              <a:buFont typeface="Wingdings" pitchFamily="2" charset="2"/>
              <a:buChar char="Ø"/>
            </a:pPr>
            <a:r>
              <a:rPr lang="en-IN" sz="4000" dirty="0" smtClean="0"/>
              <a:t>Energy for the endothermic processes is provided by combustion of a solid, liquid or gaseous fuel </a:t>
            </a:r>
            <a:r>
              <a:rPr lang="en-IN" sz="4000" b="1" dirty="0" smtClean="0">
                <a:solidFill>
                  <a:srgbClr val="FFFF00"/>
                </a:solidFill>
              </a:rPr>
              <a:t>0.40</a:t>
            </a:r>
          </a:p>
          <a:p>
            <a:pPr algn="l"/>
            <a:r>
              <a:rPr lang="en-US" sz="3200" dirty="0" smtClean="0">
                <a:solidFill>
                  <a:srgbClr val="FFC000"/>
                </a:solidFill>
              </a:rPr>
              <a:t>	</a:t>
            </a:r>
            <a:endParaRPr lang="en-IN" sz="3200" dirty="0" smtClean="0"/>
          </a:p>
          <a:p>
            <a:endParaRPr lang="en-IN" sz="1800" dirty="0" smtClean="0"/>
          </a:p>
          <a:p>
            <a:pPr marL="514350" indent="-514350" algn="l">
              <a:buClr>
                <a:schemeClr val="tx2"/>
              </a:buClr>
              <a:buFont typeface="+mj-lt"/>
              <a:buAutoNum type="arabicPeriod"/>
            </a:pPr>
            <a:endParaRPr lang="en-US" sz="3200" dirty="0" smtClean="0">
              <a:solidFill>
                <a:srgbClr val="FFC000"/>
              </a:solidFill>
            </a:endParaRPr>
          </a:p>
          <a:p>
            <a:pPr marL="514350" indent="-514350" algn="l">
              <a:buClr>
                <a:schemeClr val="tx2"/>
              </a:buClr>
            </a:pPr>
            <a:r>
              <a:rPr lang="en-US" sz="3200" dirty="0" smtClean="0">
                <a:solidFill>
                  <a:srgbClr val="FFC000"/>
                </a:solidFill>
              </a:rPr>
              <a:t> </a:t>
            </a:r>
            <a:endParaRPr lang="en-US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1000108"/>
            <a:ext cx="7851648" cy="761256"/>
          </a:xfrm>
        </p:spPr>
        <p:txBody>
          <a:bodyPr>
            <a:noAutofit/>
          </a:bodyPr>
          <a:lstStyle/>
          <a:p>
            <a:pPr algn="ctr"/>
            <a:r>
              <a:rPr lang="en-US" sz="5000" dirty="0" smtClean="0">
                <a:solidFill>
                  <a:srgbClr val="FFFF00"/>
                </a:solidFill>
              </a:rPr>
              <a:t>6 General Process Hazards </a:t>
            </a:r>
            <a:endParaRPr lang="en-US" sz="5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2143116"/>
            <a:ext cx="7854696" cy="4214842"/>
          </a:xfrm>
        </p:spPr>
        <p:txBody>
          <a:bodyPr>
            <a:normAutofit fontScale="62500" lnSpcReduction="20000"/>
          </a:bodyPr>
          <a:lstStyle/>
          <a:p>
            <a:pPr marL="514350" indent="-514350" algn="l">
              <a:buClr>
                <a:schemeClr val="tx2"/>
              </a:buClr>
            </a:pPr>
            <a:r>
              <a:rPr lang="en-US" sz="5800" dirty="0" smtClean="0">
                <a:solidFill>
                  <a:srgbClr val="FFC000"/>
                </a:solidFill>
              </a:rPr>
              <a:t>3. Material handling and transfer</a:t>
            </a:r>
          </a:p>
          <a:p>
            <a:r>
              <a:rPr lang="en-US" sz="3200" dirty="0" smtClean="0">
                <a:solidFill>
                  <a:srgbClr val="FFC000"/>
                </a:solidFill>
              </a:rPr>
              <a:t>		</a:t>
            </a:r>
            <a:endParaRPr lang="en-IN" sz="3200" dirty="0" smtClean="0"/>
          </a:p>
          <a:p>
            <a:pPr algn="l">
              <a:buFont typeface="Wingdings" pitchFamily="2" charset="2"/>
              <a:buChar char="Ø"/>
            </a:pPr>
            <a:r>
              <a:rPr lang="en-IN" sz="4000" dirty="0" smtClean="0"/>
              <a:t>The (un)loading process of Class I flammables or LPG chemicals </a:t>
            </a:r>
            <a:r>
              <a:rPr lang="en-IN" sz="4000" b="1" dirty="0" smtClean="0">
                <a:solidFill>
                  <a:srgbClr val="FFFF00"/>
                </a:solidFill>
              </a:rPr>
              <a:t>0.50</a:t>
            </a:r>
          </a:p>
          <a:p>
            <a:pPr algn="l">
              <a:buFont typeface="Wingdings" pitchFamily="2" charset="2"/>
              <a:buChar char="Ø"/>
            </a:pPr>
            <a:r>
              <a:rPr lang="en-IN" sz="4000" dirty="0" smtClean="0"/>
              <a:t>The air present in the centrifuges, batch reactors, or mixers </a:t>
            </a:r>
            <a:r>
              <a:rPr lang="en-IN" sz="4000" b="1" dirty="0" smtClean="0">
                <a:solidFill>
                  <a:srgbClr val="FFFF00"/>
                </a:solidFill>
              </a:rPr>
              <a:t>0.50</a:t>
            </a:r>
          </a:p>
          <a:p>
            <a:pPr algn="l">
              <a:buFont typeface="Wingdings" pitchFamily="2" charset="2"/>
              <a:buChar char="Ø"/>
            </a:pPr>
            <a:r>
              <a:rPr lang="en-IN" sz="4000" dirty="0" smtClean="0"/>
              <a:t>Warehouse storages or yard storages (not storage tanks) involving chemical with potential fire hazards </a:t>
            </a:r>
            <a:r>
              <a:rPr lang="en-IN" sz="4000" b="1" dirty="0" smtClean="0">
                <a:solidFill>
                  <a:srgbClr val="FFFF00"/>
                </a:solidFill>
              </a:rPr>
              <a:t>0.85, 0.65, 0.40, or 0.25 </a:t>
            </a:r>
            <a:r>
              <a:rPr lang="en-IN" sz="4000" b="1" dirty="0" smtClean="0"/>
              <a:t>(depends on flammability of the chemicals handled.)</a:t>
            </a:r>
          </a:p>
          <a:p>
            <a:pPr algn="l">
              <a:buFont typeface="Wingdings" pitchFamily="2" charset="2"/>
              <a:buChar char="Ø"/>
            </a:pPr>
            <a:r>
              <a:rPr lang="en-IN" sz="4000" dirty="0" smtClean="0"/>
              <a:t>Utilizing racks without in-rack sprinkler </a:t>
            </a:r>
            <a:r>
              <a:rPr lang="en-IN" sz="4000" b="1" dirty="0" smtClean="0">
                <a:solidFill>
                  <a:srgbClr val="FFFF00"/>
                </a:solidFill>
              </a:rPr>
              <a:t>0.20</a:t>
            </a:r>
          </a:p>
          <a:p>
            <a:pPr marL="514350" indent="-514350" algn="l">
              <a:buClr>
                <a:schemeClr val="tx2"/>
              </a:buClr>
            </a:pPr>
            <a:endParaRPr lang="en-US" sz="6000" dirty="0" smtClean="0">
              <a:solidFill>
                <a:srgbClr val="FFC000"/>
              </a:solidFill>
            </a:endParaRPr>
          </a:p>
          <a:p>
            <a:pPr marL="514350" indent="-514350" algn="l">
              <a:buClr>
                <a:schemeClr val="tx2"/>
              </a:buClr>
            </a:pPr>
            <a:endParaRPr lang="en-US" sz="3200" dirty="0" smtClean="0">
              <a:solidFill>
                <a:srgbClr val="FFC000"/>
              </a:solidFill>
            </a:endParaRPr>
          </a:p>
          <a:p>
            <a:pPr marL="514350" indent="-514350" algn="l">
              <a:buClr>
                <a:schemeClr val="tx2"/>
              </a:buClr>
              <a:buFont typeface="+mj-lt"/>
              <a:buAutoNum type="arabicPeriod"/>
            </a:pPr>
            <a:endParaRPr lang="en-US" sz="3200" dirty="0" smtClean="0">
              <a:solidFill>
                <a:srgbClr val="FFC000"/>
              </a:solidFill>
            </a:endParaRPr>
          </a:p>
          <a:p>
            <a:pPr algn="l"/>
            <a:endParaRPr lang="en-US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500042"/>
            <a:ext cx="7851648" cy="761256"/>
          </a:xfrm>
        </p:spPr>
        <p:txBody>
          <a:bodyPr>
            <a:noAutofit/>
          </a:bodyPr>
          <a:lstStyle/>
          <a:p>
            <a:pPr algn="ctr"/>
            <a:r>
              <a:rPr lang="en-US" sz="5000" dirty="0" smtClean="0">
                <a:solidFill>
                  <a:srgbClr val="FFFF00"/>
                </a:solidFill>
              </a:rPr>
              <a:t>6 General Process Hazards </a:t>
            </a:r>
            <a:endParaRPr lang="en-US" sz="5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1357298"/>
            <a:ext cx="7854696" cy="5000660"/>
          </a:xfrm>
        </p:spPr>
        <p:txBody>
          <a:bodyPr>
            <a:normAutofit fontScale="55000" lnSpcReduction="20000"/>
          </a:bodyPr>
          <a:lstStyle/>
          <a:p>
            <a:pPr marL="514350" indent="-514350" algn="l">
              <a:buClr>
                <a:schemeClr val="tx2"/>
              </a:buClr>
            </a:pPr>
            <a:r>
              <a:rPr lang="en-US" sz="5800" dirty="0" smtClean="0">
                <a:solidFill>
                  <a:srgbClr val="FFC000"/>
                </a:solidFill>
              </a:rPr>
              <a:t>4. Enclosed or indoor process units</a:t>
            </a:r>
          </a:p>
          <a:p>
            <a:r>
              <a:rPr lang="en-US" sz="3200" dirty="0" smtClean="0">
                <a:solidFill>
                  <a:srgbClr val="FFC000"/>
                </a:solidFill>
              </a:rPr>
              <a:t>		</a:t>
            </a:r>
            <a:endParaRPr lang="en-IN" sz="3200" dirty="0" smtClean="0"/>
          </a:p>
          <a:p>
            <a:endParaRPr lang="en-IN" sz="1800" dirty="0" smtClean="0"/>
          </a:p>
          <a:p>
            <a:pPr algn="l">
              <a:buFont typeface="Wingdings" pitchFamily="2" charset="2"/>
              <a:buChar char="Ø"/>
            </a:pPr>
            <a:r>
              <a:rPr lang="en-IN" sz="4500" dirty="0" smtClean="0"/>
              <a:t>Dust collectors </a:t>
            </a:r>
            <a:r>
              <a:rPr lang="en-IN" sz="4500" dirty="0" smtClean="0">
                <a:solidFill>
                  <a:srgbClr val="FFFF00"/>
                </a:solidFill>
              </a:rPr>
              <a:t>0.50</a:t>
            </a:r>
          </a:p>
          <a:p>
            <a:pPr algn="l">
              <a:buFont typeface="Wingdings" pitchFamily="2" charset="2"/>
              <a:buChar char="Ø"/>
            </a:pPr>
            <a:endParaRPr lang="en-IN" sz="4500" dirty="0" smtClean="0">
              <a:solidFill>
                <a:srgbClr val="FFFF00"/>
              </a:solidFill>
            </a:endParaRPr>
          </a:p>
          <a:p>
            <a:pPr algn="l">
              <a:buFont typeface="Wingdings" pitchFamily="2" charset="2"/>
              <a:buChar char="Ø"/>
            </a:pPr>
            <a:r>
              <a:rPr lang="en-IN" sz="4500" dirty="0" smtClean="0"/>
              <a:t>Handling flammable fluids at a T &gt; F.P </a:t>
            </a:r>
            <a:r>
              <a:rPr lang="en-IN" sz="4500" b="1" dirty="0" smtClean="0">
                <a:solidFill>
                  <a:srgbClr val="FFFF00"/>
                </a:solidFill>
              </a:rPr>
              <a:t>0.30</a:t>
            </a:r>
            <a:r>
              <a:rPr lang="en-IN" sz="4500" b="1" dirty="0" smtClean="0"/>
              <a:t>(&gt; 1,000 gallons 0.45)</a:t>
            </a:r>
          </a:p>
          <a:p>
            <a:pPr algn="l">
              <a:buFont typeface="Wingdings" pitchFamily="2" charset="2"/>
              <a:buChar char="Ø"/>
            </a:pPr>
            <a:endParaRPr lang="en-IN" sz="4500" b="1" dirty="0" smtClean="0"/>
          </a:p>
          <a:p>
            <a:pPr algn="l">
              <a:buFont typeface="Wingdings" pitchFamily="2" charset="2"/>
              <a:buChar char="Ø"/>
            </a:pPr>
            <a:r>
              <a:rPr lang="en-IN" sz="4500" dirty="0" smtClean="0"/>
              <a:t>Liquefied petroleum gas (LPG) or any flammable fluids handled at T &gt; B.P. </a:t>
            </a:r>
            <a:r>
              <a:rPr lang="en-IN" sz="4500" b="1" dirty="0" smtClean="0">
                <a:solidFill>
                  <a:srgbClr val="FFFF00"/>
                </a:solidFill>
              </a:rPr>
              <a:t>0.60 </a:t>
            </a:r>
            <a:r>
              <a:rPr lang="en-IN" sz="4500" b="1" dirty="0" smtClean="0"/>
              <a:t>(&gt;10,000 lb 0.90)</a:t>
            </a:r>
          </a:p>
          <a:p>
            <a:pPr algn="l">
              <a:buFont typeface="Wingdings" pitchFamily="2" charset="2"/>
              <a:buChar char="Ø"/>
            </a:pPr>
            <a:endParaRPr lang="en-IN" sz="4500" b="1" dirty="0" smtClean="0"/>
          </a:p>
          <a:p>
            <a:pPr algn="l">
              <a:buFont typeface="Wingdings" pitchFamily="2" charset="2"/>
              <a:buChar char="Ø"/>
            </a:pPr>
            <a:r>
              <a:rPr lang="en-IN" sz="4500" dirty="0" smtClean="0"/>
              <a:t>All of the penalties above will be reduced by 50% if mechanical ventilation is properly designed for the fire hazard</a:t>
            </a:r>
          </a:p>
          <a:p>
            <a:pPr algn="l">
              <a:buFont typeface="Wingdings" pitchFamily="2" charset="2"/>
              <a:buChar char="Ø"/>
            </a:pPr>
            <a:endParaRPr lang="en-IN" sz="4000" b="1" dirty="0" smtClean="0"/>
          </a:p>
          <a:p>
            <a:pPr marL="514350" indent="-514350" algn="l">
              <a:buClr>
                <a:schemeClr val="tx2"/>
              </a:buClr>
            </a:pPr>
            <a:endParaRPr lang="en-US" sz="6000" dirty="0" smtClean="0">
              <a:solidFill>
                <a:srgbClr val="FFC000"/>
              </a:solidFill>
            </a:endParaRPr>
          </a:p>
          <a:p>
            <a:pPr marL="514350" indent="-514350" algn="l">
              <a:buClr>
                <a:schemeClr val="tx2"/>
              </a:buClr>
            </a:pPr>
            <a:endParaRPr lang="en-US" sz="3200" dirty="0" smtClean="0">
              <a:solidFill>
                <a:srgbClr val="FFC000"/>
              </a:solidFill>
            </a:endParaRPr>
          </a:p>
          <a:p>
            <a:pPr marL="514350" indent="-514350" algn="l">
              <a:buClr>
                <a:schemeClr val="tx2"/>
              </a:buClr>
              <a:buFont typeface="+mj-lt"/>
              <a:buAutoNum type="arabicPeriod"/>
            </a:pPr>
            <a:endParaRPr lang="en-US" sz="3200" dirty="0" smtClean="0">
              <a:solidFill>
                <a:srgbClr val="FFC000"/>
              </a:solidFill>
            </a:endParaRPr>
          </a:p>
          <a:p>
            <a:pPr algn="l"/>
            <a:endParaRPr lang="en-US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642918"/>
            <a:ext cx="7851648" cy="761256"/>
          </a:xfrm>
        </p:spPr>
        <p:txBody>
          <a:bodyPr>
            <a:noAutofit/>
          </a:bodyPr>
          <a:lstStyle/>
          <a:p>
            <a:pPr algn="ctr"/>
            <a:r>
              <a:rPr lang="en-US" sz="5000" dirty="0" smtClean="0">
                <a:solidFill>
                  <a:srgbClr val="FFFF00"/>
                </a:solidFill>
              </a:rPr>
              <a:t>6 General Process Hazards </a:t>
            </a:r>
            <a:endParaRPr lang="en-US" sz="50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910" y="1571612"/>
            <a:ext cx="7854696" cy="4786346"/>
          </a:xfrm>
        </p:spPr>
        <p:txBody>
          <a:bodyPr>
            <a:normAutofit fontScale="85000" lnSpcReduction="20000"/>
          </a:bodyPr>
          <a:lstStyle/>
          <a:p>
            <a:pPr marL="514350" indent="-514350" algn="l">
              <a:buClr>
                <a:schemeClr val="tx2"/>
              </a:buClr>
            </a:pPr>
            <a:r>
              <a:rPr lang="en-US" sz="5800" dirty="0" smtClean="0">
                <a:solidFill>
                  <a:srgbClr val="FFC000"/>
                </a:solidFill>
              </a:rPr>
              <a:t>5. </a:t>
            </a:r>
            <a:r>
              <a:rPr lang="en-US" sz="5200" dirty="0" smtClean="0">
                <a:solidFill>
                  <a:srgbClr val="FFC000"/>
                </a:solidFill>
              </a:rPr>
              <a:t>Access</a:t>
            </a:r>
          </a:p>
          <a:p>
            <a:pPr algn="l">
              <a:buFont typeface="Wingdings" pitchFamily="2" charset="2"/>
              <a:buChar char="Ø"/>
            </a:pPr>
            <a:r>
              <a:rPr lang="en-IN" sz="3600" dirty="0" smtClean="0"/>
              <a:t> warehouse &gt;25,000 ft</a:t>
            </a:r>
            <a:r>
              <a:rPr lang="en-IN" sz="3600" baseline="30000" dirty="0" smtClean="0"/>
              <a:t>2   </a:t>
            </a:r>
            <a:r>
              <a:rPr lang="en-IN" sz="3600" dirty="0" smtClean="0">
                <a:solidFill>
                  <a:srgbClr val="FFFF00"/>
                </a:solidFill>
              </a:rPr>
              <a:t>0.35</a:t>
            </a:r>
          </a:p>
          <a:p>
            <a:pPr algn="l">
              <a:buFont typeface="Wingdings" pitchFamily="2" charset="2"/>
              <a:buChar char="Ø"/>
            </a:pPr>
            <a:endParaRPr lang="en-IN" sz="3600" dirty="0" smtClean="0"/>
          </a:p>
          <a:p>
            <a:pPr algn="l"/>
            <a:r>
              <a:rPr lang="en-IN" sz="5400" dirty="0" smtClean="0">
                <a:solidFill>
                  <a:srgbClr val="FFC000"/>
                </a:solidFill>
              </a:rPr>
              <a:t>6. </a:t>
            </a:r>
            <a:r>
              <a:rPr lang="en-US" sz="3900" b="1" dirty="0" smtClean="0">
                <a:solidFill>
                  <a:srgbClr val="FFC000"/>
                </a:solidFill>
              </a:rPr>
              <a:t>Drainage and spill control</a:t>
            </a:r>
          </a:p>
          <a:p>
            <a:endParaRPr lang="en-IN" sz="3200" dirty="0" smtClean="0"/>
          </a:p>
          <a:p>
            <a:pPr algn="l">
              <a:buFont typeface="Wingdings" pitchFamily="2" charset="2"/>
              <a:buChar char="Ø"/>
            </a:pPr>
            <a:r>
              <a:rPr lang="en-IN" sz="3100" dirty="0" err="1" smtClean="0"/>
              <a:t>Diking</a:t>
            </a:r>
            <a:r>
              <a:rPr lang="en-IN" sz="3100" dirty="0" smtClean="0"/>
              <a:t> which prevents the spill from reaching other areas but expose all the equipment within the dike or flat areas around process </a:t>
            </a:r>
            <a:r>
              <a:rPr lang="en-IN" sz="3100" b="1" dirty="0" smtClean="0">
                <a:solidFill>
                  <a:srgbClr val="FFFF00"/>
                </a:solidFill>
              </a:rPr>
              <a:t>0.50</a:t>
            </a:r>
          </a:p>
          <a:p>
            <a:pPr algn="l">
              <a:buFont typeface="Wingdings" pitchFamily="2" charset="2"/>
              <a:buChar char="Ø"/>
            </a:pPr>
            <a:r>
              <a:rPr lang="en-IN" sz="3100" dirty="0" smtClean="0"/>
              <a:t>If a basin or trench exposes utility lines or does not meet the required distance </a:t>
            </a:r>
            <a:r>
              <a:rPr lang="en-IN" sz="3100" b="1" dirty="0" smtClean="0">
                <a:solidFill>
                  <a:srgbClr val="FFFF00"/>
                </a:solidFill>
              </a:rPr>
              <a:t>0.50</a:t>
            </a:r>
          </a:p>
          <a:p>
            <a:pPr algn="l"/>
            <a:endParaRPr lang="en-US" sz="3200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600200"/>
            <a:ext cx="8229600" cy="4530725"/>
          </a:xfrm>
          <a:noFill/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Toxic materials.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Sub-atmospheric pressure (&lt;500 mmHg).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Operating in or near flammable range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Dust explosion.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Pressure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Low temperature.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Quantity of flammable/unstable material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  <a:effectLst/>
              </a:rPr>
              <a:t>Corrosion and Erosion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Leakage – joints and packing.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Use of fired equipment.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Hot oil heat exchanger system.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solidFill>
                  <a:srgbClr val="FFC000"/>
                </a:solidFill>
              </a:rPr>
              <a:t>Rotating equipment.</a:t>
            </a:r>
          </a:p>
          <a:p>
            <a:endParaRPr lang="en-US" dirty="0" smtClean="0">
              <a:solidFill>
                <a:srgbClr val="FFC000"/>
              </a:solidFill>
              <a:effectLst/>
            </a:endParaRPr>
          </a:p>
          <a:p>
            <a:endParaRPr lang="en-US" dirty="0" smtClean="0">
              <a:solidFill>
                <a:srgbClr val="FFFF00"/>
              </a:solidFill>
              <a:effectLst/>
            </a:endParaRP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8229600" cy="1143000"/>
          </a:xfrm>
          <a:noFill/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 Special Process Hazards </a:t>
            </a:r>
            <a:b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(F2)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0034" y="0"/>
            <a:ext cx="7851648" cy="1071546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Material Factor</a:t>
            </a:r>
            <a:endParaRPr lang="en-US" sz="4400" dirty="0">
              <a:solidFill>
                <a:srgbClr val="FFFF00"/>
              </a:solidFill>
            </a:endParaRPr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285860"/>
            <a:ext cx="8043888" cy="528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28596" y="642918"/>
            <a:ext cx="8229600" cy="1143000"/>
          </a:xfrm>
          <a:noFill/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Calculating Radius and Area of Exposure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71472" y="2327275"/>
            <a:ext cx="8229600" cy="4530725"/>
          </a:xfrm>
          <a:noFill/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b="1" dirty="0" smtClean="0">
                <a:solidFill>
                  <a:srgbClr val="FFC000"/>
                </a:solidFill>
              </a:rPr>
              <a:t> </a:t>
            </a:r>
            <a:r>
              <a:rPr lang="en-US" sz="3300" b="1" dirty="0" smtClean="0">
                <a:solidFill>
                  <a:srgbClr val="FFC000"/>
                </a:solidFill>
              </a:rPr>
              <a:t>Radius of Exposure</a:t>
            </a:r>
          </a:p>
          <a:p>
            <a:endParaRPr lang="en-US" b="1" dirty="0" smtClean="0">
              <a:solidFill>
                <a:srgbClr val="FFC000"/>
              </a:solidFill>
            </a:endParaRPr>
          </a:p>
          <a:p>
            <a:endParaRPr lang="en-US" b="1" dirty="0" smtClean="0">
              <a:solidFill>
                <a:srgbClr val="FFC000"/>
              </a:solidFill>
            </a:endParaRPr>
          </a:p>
          <a:p>
            <a:endParaRPr lang="en-US" b="1" dirty="0" smtClean="0">
              <a:solidFill>
                <a:srgbClr val="FFC000"/>
              </a:solidFill>
            </a:endParaRPr>
          </a:p>
          <a:p>
            <a:endParaRPr lang="en-US" b="1" dirty="0" smtClean="0">
              <a:solidFill>
                <a:srgbClr val="FFC00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en-US" sz="3300" b="1" dirty="0" smtClean="0">
                <a:solidFill>
                  <a:srgbClr val="FFC000"/>
                </a:solidFill>
              </a:rPr>
              <a:t>Area of Exposure</a:t>
            </a:r>
          </a:p>
          <a:p>
            <a:endParaRPr lang="en-US" b="1" dirty="0" smtClean="0">
              <a:solidFill>
                <a:srgbClr val="FFC000"/>
              </a:solidFill>
            </a:endParaRPr>
          </a:p>
          <a:p>
            <a:endParaRPr lang="en-US" dirty="0" smtClean="0">
              <a:solidFill>
                <a:srgbClr val="FFFF00"/>
              </a:solidFill>
            </a:endParaRPr>
          </a:p>
          <a:p>
            <a:endParaRPr lang="en-US" dirty="0" smtClean="0">
              <a:solidFill>
                <a:srgbClr val="FFFF00"/>
              </a:solidFill>
              <a:effectLst/>
            </a:endParaRPr>
          </a:p>
          <a:p>
            <a:pPr>
              <a:buFont typeface="Wingdings" pitchFamily="2" charset="2"/>
              <a:buNone/>
            </a:pPr>
            <a:endParaRPr lang="en-US" dirty="0" smtClean="0">
              <a:solidFill>
                <a:srgbClr val="FFFF00"/>
              </a:solidFill>
              <a:effectLst/>
            </a:endParaRPr>
          </a:p>
          <a:p>
            <a:endParaRPr lang="en-US" dirty="0" smtClean="0">
              <a:solidFill>
                <a:srgbClr val="FFFF00"/>
              </a:solidFill>
              <a:effectLst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429000"/>
            <a:ext cx="73914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5500702"/>
            <a:ext cx="5372100" cy="902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472" y="571480"/>
            <a:ext cx="7772400" cy="571504"/>
          </a:xfrm>
        </p:spPr>
        <p:txBody>
          <a:bodyPr/>
          <a:lstStyle/>
          <a:p>
            <a:pPr algn="ctr"/>
            <a:r>
              <a:rPr smtClean="0">
                <a:solidFill>
                  <a:srgbClr val="FFFF00"/>
                </a:solidFill>
              </a:rPr>
              <a:t>Overview</a:t>
            </a:r>
            <a:endParaRPr lang="en-IN" dirty="0">
              <a:solidFill>
                <a:srgbClr val="FFFF00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8596" y="2428868"/>
            <a:ext cx="8501122" cy="15097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000" dirty="0" smtClean="0"/>
              <a:t>  </a:t>
            </a: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Introduction </a:t>
            </a:r>
          </a:p>
          <a:p>
            <a:pPr>
              <a:buFont typeface="Wingdings" pitchFamily="2" charset="2"/>
              <a:buChar char="v"/>
            </a:pP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Calculation procedure</a:t>
            </a:r>
          </a:p>
          <a:p>
            <a:pPr>
              <a:buFont typeface="Wingdings" pitchFamily="2" charset="2"/>
              <a:buChar char="v"/>
            </a:pPr>
            <a:r>
              <a:rPr lang="en-US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Significance</a:t>
            </a:r>
          </a:p>
          <a:p>
            <a:endParaRPr lang="en-US" sz="2800" dirty="0" smtClean="0"/>
          </a:p>
          <a:p>
            <a:pPr>
              <a:buFont typeface="Wingdings" pitchFamily="2" charset="2"/>
              <a:buChar char="v"/>
            </a:pPr>
            <a:endParaRPr lang="en-US" sz="2800" dirty="0" smtClean="0"/>
          </a:p>
          <a:p>
            <a:pPr>
              <a:buFont typeface="Wingdings" pitchFamily="2" charset="2"/>
              <a:buChar char="v"/>
            </a:pPr>
            <a:endParaRPr lang="en-US" sz="2800" dirty="0" smtClean="0"/>
          </a:p>
          <a:p>
            <a:pPr>
              <a:buFont typeface="Wingdings" pitchFamily="2" charset="2"/>
              <a:buChar char="v"/>
            </a:pPr>
            <a:endParaRPr lang="en-US" sz="2800" dirty="0" smtClean="0"/>
          </a:p>
          <a:p>
            <a:pPr>
              <a:buFont typeface="Wingdings" pitchFamily="2" charset="2"/>
              <a:buChar char="v"/>
            </a:pPr>
            <a:endParaRPr lang="en-IN" sz="2800" dirty="0"/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60" y="4500570"/>
            <a:ext cx="2286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1142976" y="1785926"/>
            <a:ext cx="6715172" cy="838200"/>
          </a:xfrm>
          <a:prstGeom prst="rect">
            <a:avLst/>
          </a:prstGeom>
          <a:solidFill>
            <a:srgbClr val="FFFF00"/>
          </a:solidFill>
          <a:ln w="25400">
            <a:solidFill>
              <a:schemeClr val="tx1"/>
            </a:solidFill>
          </a:ln>
          <a:effectLst>
            <a:outerShdw dist="107763" dir="2700000" algn="ctr" rotWithShape="0">
              <a:schemeClr val="tx1"/>
            </a:outerShdw>
          </a:effectLst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Any Questions?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accent4"/>
                </a:solidFill>
              </a:rPr>
              <a:t>Please……</a:t>
            </a:r>
            <a:endParaRPr lang="en-IN" sz="4000" b="1" dirty="0">
              <a:solidFill>
                <a:schemeClr val="accent4"/>
              </a:solidFill>
            </a:endParaRPr>
          </a:p>
        </p:txBody>
      </p:sp>
      <p:sp>
        <p:nvSpPr>
          <p:cNvPr id="56322" name="AutoShape 2" descr="Image result for question mark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N"/>
          </a:p>
        </p:txBody>
      </p:sp>
      <p:pic>
        <p:nvPicPr>
          <p:cNvPr id="686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571876"/>
            <a:ext cx="25336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 dirty="0"/>
          </a:p>
        </p:txBody>
      </p:sp>
      <p:graphicFrame>
        <p:nvGraphicFramePr>
          <p:cNvPr id="67586" name="Object 6"/>
          <p:cNvGraphicFramePr>
            <a:graphicFrameLocks noChangeAspect="1"/>
          </p:cNvGraphicFramePr>
          <p:nvPr/>
        </p:nvGraphicFramePr>
        <p:xfrm>
          <a:off x="857224" y="857232"/>
          <a:ext cx="2171700" cy="3571878"/>
        </p:xfrm>
        <a:graphic>
          <a:graphicData uri="http://schemas.openxmlformats.org/presentationml/2006/ole">
            <p:oleObj spid="_x0000_s67586" name="Clip" r:id="rId3" imgW="3467160" imgH="5018040" progId="">
              <p:embed/>
            </p:oleObj>
          </a:graphicData>
        </a:graphic>
      </p:graphicFrame>
      <p:sp>
        <p:nvSpPr>
          <p:cNvPr id="5" name="Title 1"/>
          <p:cNvSpPr>
            <a:spLocks noGrp="1"/>
          </p:cNvSpPr>
          <p:nvPr>
            <p:ph type="subTitle" idx="1"/>
          </p:nvPr>
        </p:nvSpPr>
        <p:spPr>
          <a:xfrm>
            <a:off x="357158" y="4857760"/>
            <a:ext cx="7854696" cy="1752600"/>
          </a:xfrm>
        </p:spPr>
        <p:txBody>
          <a:bodyPr>
            <a:normAutofit/>
          </a:bodyPr>
          <a:lstStyle/>
          <a:p>
            <a:pPr algn="r"/>
            <a:r>
              <a:rPr sz="6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</a:t>
            </a:r>
            <a:endParaRPr lang="en-IN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214290"/>
            <a:ext cx="73448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Introduction</a:t>
            </a:r>
            <a:endParaRPr lang="en-IN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10" name="Diagram 9"/>
          <p:cNvGraphicFramePr/>
          <p:nvPr/>
        </p:nvGraphicFramePr>
        <p:xfrm>
          <a:off x="714348" y="1142984"/>
          <a:ext cx="8064896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851648" cy="1080120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Where this FEI is used?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544" y="1916832"/>
            <a:ext cx="7854696" cy="1752600"/>
          </a:xfrm>
        </p:spPr>
        <p:txBody>
          <a:bodyPr>
            <a:noAutofit/>
          </a:bodyPr>
          <a:lstStyle/>
          <a:p>
            <a:pPr algn="l">
              <a:spcAft>
                <a:spcPts val="600"/>
              </a:spcAft>
              <a:buFont typeface="Wingdings" pitchFamily="2" charset="2"/>
              <a:buChar char="v"/>
            </a:pPr>
            <a:r>
              <a:rPr lang="en-US" sz="3600" dirty="0" smtClean="0"/>
              <a:t> </a:t>
            </a:r>
            <a:r>
              <a:rPr lang="en-IN" sz="3600" dirty="0" smtClean="0">
                <a:solidFill>
                  <a:srgbClr val="FFC000"/>
                </a:solidFill>
              </a:rPr>
              <a:t>For conducting an initial Process 	Hazard Analysis (PHA).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IN" sz="3600" dirty="0" smtClean="0">
                <a:solidFill>
                  <a:srgbClr val="FFC000"/>
                </a:solidFill>
              </a:rPr>
              <a:t>As a screening tool for further study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v"/>
            </a:pPr>
            <a:r>
              <a:rPr lang="en-US" sz="3600" dirty="0" smtClean="0">
                <a:solidFill>
                  <a:srgbClr val="FFC000"/>
                </a:solidFill>
              </a:rPr>
              <a:t> </a:t>
            </a:r>
            <a:r>
              <a:rPr lang="en-IN" sz="3600" dirty="0" smtClean="0">
                <a:solidFill>
                  <a:srgbClr val="FFC000"/>
                </a:solidFill>
              </a:rPr>
              <a:t>In Emergency Response 	Planning (ERP)</a:t>
            </a:r>
          </a:p>
          <a:p>
            <a:pPr algn="l">
              <a:spcAft>
                <a:spcPts val="600"/>
              </a:spcAft>
              <a:buFont typeface="Wingdings" pitchFamily="2" charset="2"/>
              <a:buChar char="v"/>
            </a:pPr>
            <a:endParaRPr lang="en-IN" sz="3600" dirty="0" smtClean="0"/>
          </a:p>
          <a:p>
            <a:pPr algn="l">
              <a:spcAft>
                <a:spcPts val="600"/>
              </a:spcAft>
            </a:pPr>
            <a:endParaRPr lang="en-IN" sz="3600" dirty="0" smtClean="0"/>
          </a:p>
          <a:p>
            <a:pPr algn="l">
              <a:spcAft>
                <a:spcPts val="600"/>
              </a:spcAft>
            </a:pPr>
            <a:endParaRPr lang="en-US" sz="36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7851648" cy="1008112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DOW F &amp; EI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357298"/>
            <a:ext cx="8253442" cy="5286412"/>
          </a:xfrm>
        </p:spPr>
        <p:txBody>
          <a:bodyPr>
            <a:normAutofit/>
          </a:bodyPr>
          <a:lstStyle/>
          <a:p>
            <a:endParaRPr lang="en-IN" sz="2000" dirty="0" smtClean="0"/>
          </a:p>
          <a:p>
            <a:pPr algn="l">
              <a:buFont typeface="Wingdings" pitchFamily="2" charset="2"/>
              <a:buChar char="v"/>
            </a:pPr>
            <a:r>
              <a:rPr lang="en-IN" sz="2800" b="1" dirty="0" smtClean="0">
                <a:solidFill>
                  <a:srgbClr val="FFC000"/>
                </a:solidFill>
              </a:rPr>
              <a:t>The Dow F&amp;EI is a ranking system that gives a relative index to the risk of individual process units due to </a:t>
            </a:r>
            <a:r>
              <a:rPr lang="en-IN" sz="2800" b="1" i="1" dirty="0" smtClean="0">
                <a:solidFill>
                  <a:srgbClr val="FFC000"/>
                </a:solidFill>
              </a:rPr>
              <a:t>potential fires and explosions.</a:t>
            </a:r>
          </a:p>
          <a:p>
            <a:pPr algn="l">
              <a:buFont typeface="Wingdings" pitchFamily="2" charset="2"/>
              <a:buChar char="v"/>
            </a:pPr>
            <a:endParaRPr lang="en-IN" sz="2800" b="1" i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IN" sz="2800" b="1" dirty="0" smtClean="0">
                <a:solidFill>
                  <a:srgbClr val="FFC000"/>
                </a:solidFill>
              </a:rPr>
              <a:t>It has been revised six times since 1967. The latest: 7</a:t>
            </a:r>
            <a:r>
              <a:rPr lang="en-IN" sz="2800" b="1" baseline="30000" dirty="0" smtClean="0">
                <a:solidFill>
                  <a:srgbClr val="FFC000"/>
                </a:solidFill>
              </a:rPr>
              <a:t>th</a:t>
            </a:r>
            <a:r>
              <a:rPr lang="en-IN" sz="2800" b="1" dirty="0" smtClean="0">
                <a:solidFill>
                  <a:srgbClr val="FFC000"/>
                </a:solidFill>
              </a:rPr>
              <a:t> edition</a:t>
            </a:r>
          </a:p>
          <a:p>
            <a:pPr algn="l"/>
            <a:endParaRPr lang="en-IN" sz="2800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IN" sz="2800" b="1" dirty="0" smtClean="0">
                <a:solidFill>
                  <a:srgbClr val="FFC000"/>
                </a:solidFill>
              </a:rPr>
              <a:t>It ranks individual process units where special safety attention ought to be focused.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620688"/>
            <a:ext cx="7851648" cy="761256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DOW F &amp; EI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1772816"/>
            <a:ext cx="7854696" cy="4536504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IN" sz="2800" b="1" dirty="0" smtClean="0">
                <a:solidFill>
                  <a:srgbClr val="FFC000"/>
                </a:solidFill>
              </a:rPr>
              <a:t>It is valuable as a guide to decide whether it is necessary to consider less hazardous materials and/or other process routes. </a:t>
            </a:r>
          </a:p>
          <a:p>
            <a:pPr algn="l">
              <a:buFont typeface="Wingdings" pitchFamily="2" charset="2"/>
              <a:buChar char="v"/>
            </a:pPr>
            <a:endParaRPr lang="en-IN" sz="2800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IN" sz="2800" b="1" dirty="0" smtClean="0">
                <a:solidFill>
                  <a:srgbClr val="FFC000"/>
                </a:solidFill>
              </a:rPr>
              <a:t>It helps engineers to be aware of the hazards in each process unit while making important decisions in reducing the severity and/or the probability of the potential incident.</a:t>
            </a:r>
          </a:p>
          <a:p>
            <a:pPr algn="l">
              <a:buFont typeface="Wingdings" pitchFamily="2" charset="2"/>
              <a:buChar char="v"/>
            </a:pPr>
            <a:endParaRPr lang="en-US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7851648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en-IN" sz="4400" dirty="0" smtClean="0">
                <a:solidFill>
                  <a:srgbClr val="FFFF00"/>
                </a:solidFill>
              </a:rPr>
              <a:t>When should one perform an F&amp;EI analysis? </a:t>
            </a:r>
            <a:r>
              <a:rPr lang="en-US" sz="4400" dirty="0" smtClean="0">
                <a:solidFill>
                  <a:srgbClr val="FFFF00"/>
                </a:solidFill>
              </a:rPr>
              <a:t/>
            </a:r>
            <a:br>
              <a:rPr lang="en-US" sz="4400" dirty="0" smtClean="0">
                <a:solidFill>
                  <a:srgbClr val="FFFF00"/>
                </a:solidFill>
              </a:rPr>
            </a:br>
            <a:endParaRPr lang="en-US" sz="44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2143116"/>
            <a:ext cx="8215370" cy="4214842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v"/>
            </a:pPr>
            <a:r>
              <a:rPr lang="en-IN" sz="2800" b="1" dirty="0" smtClean="0">
                <a:solidFill>
                  <a:srgbClr val="FFC000"/>
                </a:solidFill>
              </a:rPr>
              <a:t> P&amp;IDs have been completed. </a:t>
            </a:r>
            <a:endParaRPr lang="en-US" sz="3000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endParaRPr lang="en-US" sz="3000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US" sz="3000" b="1" dirty="0" smtClean="0">
                <a:solidFill>
                  <a:srgbClr val="FFC000"/>
                </a:solidFill>
              </a:rPr>
              <a:t> </a:t>
            </a:r>
            <a:r>
              <a:rPr lang="en-IN" sz="2800" b="1" dirty="0" smtClean="0">
                <a:solidFill>
                  <a:srgbClr val="FFC000"/>
                </a:solidFill>
              </a:rPr>
              <a:t>It is performed after all equipment are sized     and details of the process are determined.</a:t>
            </a:r>
          </a:p>
          <a:p>
            <a:pPr algn="l"/>
            <a:endParaRPr lang="en-IN" sz="2800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US" sz="2800" b="1" dirty="0" smtClean="0">
                <a:solidFill>
                  <a:srgbClr val="FFC000"/>
                </a:solidFill>
              </a:rPr>
              <a:t> </a:t>
            </a:r>
            <a:r>
              <a:rPr lang="en-IN" sz="2800" b="1" dirty="0" smtClean="0">
                <a:solidFill>
                  <a:srgbClr val="FFC000"/>
                </a:solidFill>
              </a:rPr>
              <a:t>A trial equipment layout has been done.</a:t>
            </a:r>
            <a:endParaRPr lang="en-US" sz="3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714348" y="2071678"/>
            <a:ext cx="7851648" cy="2185990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  <a:t> Generally a senior process engineer, who is acquainted with  the details of the project, is assigned the task.</a:t>
            </a:r>
            <a:br>
              <a:rPr lang="en-US" sz="3200" dirty="0" smtClean="0">
                <a:solidFill>
                  <a:srgbClr val="FFC000"/>
                </a:solidFill>
                <a:latin typeface="Arial" pitchFamily="34" charset="0"/>
                <a:cs typeface="Arial" pitchFamily="34" charset="0"/>
              </a:rPr>
            </a:br>
            <a:endParaRPr lang="en-IN" sz="3200" dirty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71472" y="4071942"/>
            <a:ext cx="7854696" cy="1752600"/>
          </a:xfrm>
        </p:spPr>
        <p:txBody>
          <a:bodyPr/>
          <a:lstStyle/>
          <a:p>
            <a:endParaRPr lang="en-IN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2910" y="214290"/>
            <a:ext cx="7851648" cy="75723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571472" y="214290"/>
            <a:ext cx="7924800" cy="1143000"/>
          </a:xfrm>
          <a:prstGeom prst="rect">
            <a:avLst/>
          </a:prstGeom>
          <a:noFill/>
          <a:ln>
            <a:noFill/>
          </a:ln>
        </p:spPr>
        <p:txBody>
          <a:bodyPr vert="horz" lIns="0" tIns="0" rIns="18288" bIns="0" anchor="b">
            <a:normAutofit fontScale="850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Who Usually Performs the FEI?</a:t>
            </a:r>
            <a:endParaRPr kumimoji="0" lang="en-US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404664"/>
            <a:ext cx="7851648" cy="1368152"/>
          </a:xfrm>
        </p:spPr>
        <p:txBody>
          <a:bodyPr>
            <a:normAutofit/>
          </a:bodyPr>
          <a:lstStyle/>
          <a:p>
            <a:pPr algn="ctr"/>
            <a:r>
              <a:rPr lang="en-US" sz="4400" dirty="0" smtClean="0">
                <a:solidFill>
                  <a:srgbClr val="FFFF00"/>
                </a:solidFill>
              </a:rPr>
              <a:t>Before F &amp; EI Calculation</a:t>
            </a:r>
            <a:endParaRPr lang="en-US" sz="4400" dirty="0">
              <a:solidFill>
                <a:srgbClr val="FFC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7854696" cy="403244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C000"/>
                </a:solidFill>
              </a:rPr>
              <a:t> </a:t>
            </a:r>
            <a:endParaRPr lang="en-IN" dirty="0" smtClean="0"/>
          </a:p>
          <a:p>
            <a:pPr algn="l">
              <a:buFont typeface="Wingdings" pitchFamily="2" charset="2"/>
              <a:buChar char="v"/>
            </a:pPr>
            <a:r>
              <a:rPr lang="en-IN" dirty="0" smtClean="0"/>
              <a:t> </a:t>
            </a:r>
            <a:r>
              <a:rPr lang="en-IN" b="1" dirty="0" smtClean="0">
                <a:solidFill>
                  <a:srgbClr val="FFC000"/>
                </a:solidFill>
              </a:rPr>
              <a:t>Chemical energy potential (material factor)</a:t>
            </a:r>
          </a:p>
          <a:p>
            <a:endParaRPr lang="en-IN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IN" b="1" dirty="0" smtClean="0">
                <a:solidFill>
                  <a:srgbClr val="FFC000"/>
                </a:solidFill>
              </a:rPr>
              <a:t> Quantity of hazardous material</a:t>
            </a:r>
          </a:p>
          <a:p>
            <a:endParaRPr lang="en-IN" b="1" dirty="0" smtClean="0">
              <a:solidFill>
                <a:srgbClr val="FFC000"/>
              </a:solidFill>
            </a:endParaRPr>
          </a:p>
          <a:p>
            <a:pPr algn="l">
              <a:buFont typeface="Wingdings" pitchFamily="2" charset="2"/>
              <a:buChar char="v"/>
            </a:pPr>
            <a:r>
              <a:rPr lang="en-IN" b="1" dirty="0" smtClean="0">
                <a:solidFill>
                  <a:srgbClr val="FFC000"/>
                </a:solidFill>
              </a:rPr>
              <a:t> Operating pressure and temperature</a:t>
            </a:r>
          </a:p>
          <a:p>
            <a:pPr algn="l"/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IN" dirty="0" smtClean="0"/>
          </a:p>
          <a:p>
            <a:pPr algn="l">
              <a:buFont typeface="Wingdings" pitchFamily="2" charset="2"/>
              <a:buChar char="v"/>
            </a:pPr>
            <a:endParaRPr 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ctr">
          <a:defRPr sz="2000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944</TotalTime>
  <Words>538</Words>
  <Application>Microsoft Office PowerPoint</Application>
  <PresentationFormat>On-screen Show (4:3)</PresentationFormat>
  <Paragraphs>139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Flow</vt:lpstr>
      <vt:lpstr>Clip</vt:lpstr>
      <vt:lpstr>Slide 1</vt:lpstr>
      <vt:lpstr>Overview</vt:lpstr>
      <vt:lpstr>Slide 3</vt:lpstr>
      <vt:lpstr>Where this FEI is used?</vt:lpstr>
      <vt:lpstr>DOW F &amp; EI</vt:lpstr>
      <vt:lpstr>DOW F &amp; EI</vt:lpstr>
      <vt:lpstr>When should one perform an F&amp;EI analysis?  </vt:lpstr>
      <vt:lpstr> Generally a senior process engineer, who is acquainted with  the details of the project, is assigned the task. </vt:lpstr>
      <vt:lpstr>Before F &amp; EI Calculation</vt:lpstr>
      <vt:lpstr>What does the F &amp; EI Consists of?</vt:lpstr>
      <vt:lpstr>F &amp; EI Range</vt:lpstr>
      <vt:lpstr>6 General Process Hazards </vt:lpstr>
      <vt:lpstr>6 General Process Hazards </vt:lpstr>
      <vt:lpstr>6 General Process Hazards </vt:lpstr>
      <vt:lpstr>6 General Process Hazards </vt:lpstr>
      <vt:lpstr>6 General Process Hazards </vt:lpstr>
      <vt:lpstr>12 Special Process Hazards  (F2)</vt:lpstr>
      <vt:lpstr>Material Factor</vt:lpstr>
      <vt:lpstr>Calculating Radius and Area of Exposure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Guest1</dc:creator>
  <cp:lastModifiedBy>User</cp:lastModifiedBy>
  <cp:revision>155</cp:revision>
  <dcterms:created xsi:type="dcterms:W3CDTF">2014-04-22T08:44:25Z</dcterms:created>
  <dcterms:modified xsi:type="dcterms:W3CDTF">2020-04-09T04:13:13Z</dcterms:modified>
</cp:coreProperties>
</file>